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72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7039A-9067-4F3A-891A-1E9BB4BD9689}" type="datetimeFigureOut">
              <a:rPr lang="en-US" smtClean="0"/>
              <a:t>8/26/2014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509E7-2F0F-451A-AB35-D48072D47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4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 dir="d"/>
      </p:transition>
    </mc:Choice>
    <mc:Fallback>
      <p:transition spd="slow">
        <p:wipe dir="d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7039A-9067-4F3A-891A-1E9BB4BD9689}" type="datetimeFigureOut">
              <a:rPr lang="en-US" smtClean="0"/>
              <a:t>8/26/2014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509E7-2F0F-451A-AB35-D48072D47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151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 dir="d"/>
      </p:transition>
    </mc:Choice>
    <mc:Fallback>
      <p:transition spd="slow">
        <p:wipe dir="d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7039A-9067-4F3A-891A-1E9BB4BD9689}" type="datetimeFigureOut">
              <a:rPr lang="en-US" smtClean="0"/>
              <a:t>8/26/2014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509E7-2F0F-451A-AB35-D48072D47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78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 dir="d"/>
      </p:transition>
    </mc:Choice>
    <mc:Fallback>
      <p:transition spd="slow">
        <p:wipe dir="d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7039A-9067-4F3A-891A-1E9BB4BD9689}" type="datetimeFigureOut">
              <a:rPr lang="en-US" smtClean="0"/>
              <a:t>8/26/2014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509E7-2F0F-451A-AB35-D48072D47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599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 dir="d"/>
      </p:transition>
    </mc:Choice>
    <mc:Fallback>
      <p:transition spd="slow">
        <p:wipe dir="d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7039A-9067-4F3A-891A-1E9BB4BD9689}" type="datetimeFigureOut">
              <a:rPr lang="en-US" smtClean="0"/>
              <a:t>8/26/2014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509E7-2F0F-451A-AB35-D48072D47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324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 dir="d"/>
      </p:transition>
    </mc:Choice>
    <mc:Fallback>
      <p:transition spd="slow">
        <p:wipe dir="d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7039A-9067-4F3A-891A-1E9BB4BD9689}" type="datetimeFigureOut">
              <a:rPr lang="en-US" smtClean="0"/>
              <a:t>8/26/2014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509E7-2F0F-451A-AB35-D48072D47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469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 dir="d"/>
      </p:transition>
    </mc:Choice>
    <mc:Fallback>
      <p:transition spd="slow">
        <p:wipe dir="d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7039A-9067-4F3A-891A-1E9BB4BD9689}" type="datetimeFigureOut">
              <a:rPr lang="en-US" smtClean="0"/>
              <a:t>8/26/2014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509E7-2F0F-451A-AB35-D48072D47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910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 dir="d"/>
      </p:transition>
    </mc:Choice>
    <mc:Fallback>
      <p:transition spd="slow">
        <p:wipe dir="d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7039A-9067-4F3A-891A-1E9BB4BD9689}" type="datetimeFigureOut">
              <a:rPr lang="en-US" smtClean="0"/>
              <a:t>8/26/2014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509E7-2F0F-451A-AB35-D48072D47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469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 dir="d"/>
      </p:transition>
    </mc:Choice>
    <mc:Fallback>
      <p:transition spd="slow">
        <p:wipe dir="d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7039A-9067-4F3A-891A-1E9BB4BD9689}" type="datetimeFigureOut">
              <a:rPr lang="en-US" smtClean="0"/>
              <a:t>8/26/2014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509E7-2F0F-451A-AB35-D48072D47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308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 dir="d"/>
      </p:transition>
    </mc:Choice>
    <mc:Fallback>
      <p:transition spd="slow">
        <p:wipe dir="d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7039A-9067-4F3A-891A-1E9BB4BD9689}" type="datetimeFigureOut">
              <a:rPr lang="en-US" smtClean="0"/>
              <a:t>8/26/2014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509E7-2F0F-451A-AB35-D48072D47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146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 dir="d"/>
      </p:transition>
    </mc:Choice>
    <mc:Fallback>
      <p:transition spd="slow">
        <p:wipe dir="d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7039A-9067-4F3A-891A-1E9BB4BD9689}" type="datetimeFigureOut">
              <a:rPr lang="en-US" smtClean="0"/>
              <a:t>8/26/2014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509E7-2F0F-451A-AB35-D48072D47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593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 dir="d"/>
      </p:transition>
    </mc:Choice>
    <mc:Fallback>
      <p:transition spd="slow">
        <p:wipe dir="d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7039A-9067-4F3A-891A-1E9BB4BD9689}" type="datetimeFigureOut">
              <a:rPr lang="en-US" smtClean="0"/>
              <a:t>8/26/2014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509E7-2F0F-451A-AB35-D48072D47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51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>
        <p:wipe dir="d"/>
      </p:transition>
    </mc:Choice>
    <mc:Fallback>
      <p:transition spd="slow">
        <p:wipe dir="d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94" t="409" r="-157" b="34267"/>
          <a:stretch/>
        </p:blipFill>
        <p:spPr>
          <a:xfrm>
            <a:off x="0" y="0"/>
            <a:ext cx="5593492" cy="68647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75870" y="2647540"/>
            <a:ext cx="35505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/>
              <a:t>John 9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20025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 dir="d"/>
      </p:transition>
    </mc:Choice>
    <mc:Fallback>
      <p:transition spd="slow"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r="127"/>
          <a:stretch/>
        </p:blipFill>
        <p:spPr>
          <a:xfrm>
            <a:off x="0" y="3370"/>
            <a:ext cx="987552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3370"/>
            <a:ext cx="369332" cy="6854630"/>
          </a:xfrm>
          <a:prstGeom prst="rect">
            <a:avLst/>
          </a:prstGeom>
          <a:noFill/>
        </p:spPr>
        <p:txBody>
          <a:bodyPr vert="vert270" wrap="square" lIns="45720" rIns="45720" rtlCol="0" anchor="b" anchorCtr="0">
            <a:spAutoFit/>
          </a:bodyPr>
          <a:lstStyle/>
          <a:p>
            <a:pPr algn="r"/>
            <a:r>
              <a:rPr lang="en-US" i="1" dirty="0" smtClean="0"/>
              <a:t>Eric Matson Collection; published by Todd Bolen / LifeintheHolyLand.com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747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 dir="d"/>
      </p:transition>
    </mc:Choice>
    <mc:Fallback>
      <p:transition spd="slow"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"/>
          <p:cNvGrpSpPr>
            <a:grpSpLocks noGrp="1" noUngrp="1" noChangeAspect="1"/>
          </p:cNvGrpSpPr>
          <p:nvPr/>
        </p:nvGrpSpPr>
        <p:grpSpPr bwMode="auto">
          <a:xfrm>
            <a:off x="0" y="3370"/>
            <a:ext cx="9144000" cy="6677510"/>
            <a:chOff x="685800" y="844550"/>
            <a:chExt cx="7772400" cy="5675802"/>
          </a:xfrm>
        </p:grpSpPr>
        <p:pic>
          <p:nvPicPr>
            <p:cNvPr id="6" name="Picture 1" descr="Pool of Siloam excavations from se, tb070305456"/>
            <p:cNvPicPr>
              <a:picLocks noRot="1" noChangeAspect="1" noMove="1" noResize="1"/>
            </p:cNvPicPr>
            <p:nvPr isPhoto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85800" y="844550"/>
              <a:ext cx="7772400" cy="5168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2"/>
            <p:cNvSpPr>
              <a:spLocks noChangeArrowheads="1"/>
            </p:cNvSpPr>
            <p:nvPr/>
          </p:nvSpPr>
          <p:spPr bwMode="auto">
            <a:xfrm>
              <a:off x="685800" y="6177452"/>
              <a:ext cx="7772400" cy="3429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2200" dirty="0">
                  <a:latin typeface="Calibri" pitchFamily="34" charset="0"/>
                </a:rPr>
                <a:t>Pool of </a:t>
              </a:r>
              <a:r>
                <a:rPr lang="en-US" sz="2200" dirty="0" smtClean="0">
                  <a:latin typeface="Calibri" pitchFamily="34" charset="0"/>
                </a:rPr>
                <a:t>Siloam excavations: </a:t>
              </a:r>
              <a:r>
                <a:rPr lang="en-US" sz="2200" dirty="0" smtClean="0">
                  <a:latin typeface="Calibri" pitchFamily="34" charset="0"/>
                </a:rPr>
                <a:t>size of the pool possibly seventy yards long!  </a:t>
              </a:r>
            </a:p>
            <a:p>
              <a:pPr algn="ctr"/>
              <a:r>
                <a:rPr lang="en-US" sz="2200" dirty="0" smtClean="0">
                  <a:latin typeface="Calibri" pitchFamily="34" charset="0"/>
                </a:rPr>
                <a:t>Photo</a:t>
              </a:r>
              <a:r>
                <a:rPr lang="en-US" sz="2200" dirty="0" smtClean="0">
                  <a:latin typeface="Calibri" pitchFamily="34" charset="0"/>
                </a:rPr>
                <a:t> © Todd Bolen / bibleplaces.com</a:t>
              </a:r>
              <a:endParaRPr lang="en-US" sz="2200" dirty="0"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5175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 dir="d"/>
      </p:transition>
    </mc:Choice>
    <mc:Fallback>
      <p:transition spd="slow"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3222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41757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healed man testifies as portrayed by James </a:t>
            </a:r>
            <a:r>
              <a:rPr lang="en-US" dirty="0" err="1" smtClean="0"/>
              <a:t>Tissot</a:t>
            </a:r>
            <a:r>
              <a:rPr lang="en-US" dirty="0" smtClean="0"/>
              <a:t> / courtesy of BrooklynMuseum.org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262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 dir="d"/>
      </p:transition>
    </mc:Choice>
    <mc:Fallback>
      <p:transition spd="slow"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92" y="5774723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προσκυνέω</a:t>
            </a:r>
            <a:r>
              <a:rPr lang="en-US" sz="3200" dirty="0" smtClean="0">
                <a:solidFill>
                  <a:srgbClr val="FFFF00"/>
                </a:solidFill>
              </a:rPr>
              <a:t> =</a:t>
            </a:r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rgbClr val="FFFF00"/>
                </a:solidFill>
                <a:latin typeface="Calibri" panose="020F0502020204030204" pitchFamily="34" charset="0"/>
                <a:cs typeface="Arial" pitchFamily="34" charset="0"/>
              </a:rPr>
              <a:t>“I Worship” in the sense of prostrating myself in an attitude of dependence and submission</a:t>
            </a:r>
            <a:endParaRPr lang="en-US" sz="3200" dirty="0">
              <a:solidFill>
                <a:srgbClr val="FFFF00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358" y="-164758"/>
            <a:ext cx="9264716" cy="594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787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 dir="d"/>
      </p:transition>
    </mc:Choice>
    <mc:Fallback>
      <p:transition spd="slow"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6519" y="2405448"/>
            <a:ext cx="2537254" cy="1548714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Isaiah</a:t>
            </a:r>
          </a:p>
          <a:p>
            <a:pPr algn="ctr"/>
            <a:r>
              <a:rPr lang="en-US" sz="3200" dirty="0" smtClean="0"/>
              <a:t>≈ 700 years before Christ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534031" y="212849"/>
            <a:ext cx="5609969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1. Judah will fall into exile by Babylon because of failure of Davidic Kings.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2. Jews will receive deliverance through an Ultimate Davidic King, the Servant of Yahweh, who will substitute for their sins.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3. Jews are blind to God’s truth, but Ultimate Davidic King will deliver them to relationship with God while reversing the curse.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391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 dir="d"/>
      </p:transition>
    </mc:Choice>
    <mc:Fallback>
      <p:transition spd="slow"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102</TotalTime>
  <Words>135</Words>
  <Application>Microsoft Office PowerPoint</Application>
  <PresentationFormat>On-screen Show (4:3)</PresentationFormat>
  <Paragraphs>13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 Groben</dc:creator>
  <cp:lastModifiedBy>William Groben</cp:lastModifiedBy>
  <cp:revision>8</cp:revision>
  <dcterms:created xsi:type="dcterms:W3CDTF">2014-08-26T18:28:18Z</dcterms:created>
  <dcterms:modified xsi:type="dcterms:W3CDTF">2014-08-26T20:11:08Z</dcterms:modified>
</cp:coreProperties>
</file>